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9396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riquesjourney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321950" y="1339350"/>
            <a:ext cx="4790099" cy="135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500"/>
              <a:t>Mining Books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51325" y="3544250"/>
            <a:ext cx="8700299" cy="11304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Discussion Co-Led by Drs. Isabel Baca and R. </a:t>
            </a:r>
            <a:r>
              <a:rPr lang="en" sz="2000" b="1" dirty="0" smtClean="0">
                <a:solidFill>
                  <a:srgbClr val="000000"/>
                </a:solidFill>
              </a:rPr>
              <a:t>Joseph Rodríguez</a:t>
            </a:r>
            <a:endParaRPr lang="en" sz="2000" b="1" dirty="0">
              <a:solidFill>
                <a:srgbClr val="000000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Department of English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b="1" dirty="0">
                <a:solidFill>
                  <a:srgbClr val="000000"/>
                </a:solidFill>
              </a:rPr>
              <a:t>April 28, 2015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25" y="395125"/>
            <a:ext cx="3948474" cy="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7525" y="76200"/>
            <a:ext cx="2169625" cy="333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722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Authors on </a:t>
            </a:r>
            <a:r>
              <a:rPr lang="en" i="1"/>
              <a:t>Enrique’s Journey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“This is a twenty-first-century Odyssey. Nazario’s powerful writing illuminates one of the darkest stories in our country. This is outstanding journalism. </a:t>
            </a:r>
            <a:endParaRPr lang="en" sz="1800" dirty="0" smtClean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If </a:t>
            </a:r>
            <a:r>
              <a:rPr lang="en" sz="1800" dirty="0"/>
              <a:t>you are going to read only one non-fiction book this year, </a:t>
            </a:r>
            <a:endParaRPr lang="en" sz="1800" dirty="0" smtClean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it </a:t>
            </a:r>
            <a:r>
              <a:rPr lang="en" sz="1800" dirty="0"/>
              <a:t>has to be this one, because you know these young heroes. </a:t>
            </a:r>
            <a:endParaRPr lang="en" sz="1800" dirty="0" smtClean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They </a:t>
            </a:r>
            <a:r>
              <a:rPr lang="en" sz="1800" dirty="0"/>
              <a:t>live next door.”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—Isabel Allende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75" y="2819400"/>
            <a:ext cx="309562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3728" y="2610950"/>
            <a:ext cx="2076570" cy="23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044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/>
              <a:t>The Heartache of an Immigrant Family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204400" y="2543500"/>
            <a:ext cx="3628200" cy="1307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Art by Sarah Williamson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i="1"/>
              <a:t>The New York Times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14 October 2013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87012"/>
            <a:ext cx="4591750" cy="335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6643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04800" y="1352550"/>
            <a:ext cx="4343400" cy="333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200" dirty="0"/>
              <a:t>Johnson, Philip. “Sonia Nazario Believes It’s an </a:t>
            </a:r>
            <a:r>
              <a:rPr lang="en" sz="1200" dirty="0" smtClean="0"/>
              <a:t> Educator’s </a:t>
            </a:r>
            <a:r>
              <a:rPr lang="en" sz="1200" dirty="0"/>
              <a:t>Role to Expand Students’ Horizons.” </a:t>
            </a:r>
            <a:r>
              <a:rPr lang="en" sz="1200" i="1" dirty="0"/>
              <a:t>The Council Chronicle </a:t>
            </a:r>
            <a:r>
              <a:rPr lang="en" sz="1200" dirty="0"/>
              <a:t>24.2 (2014): 10-11. Print.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200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200" dirty="0" smtClean="0"/>
              <a:t>Nazario</a:t>
            </a:r>
            <a:r>
              <a:rPr lang="en" sz="1200" dirty="0"/>
              <a:t>, Sonia. </a:t>
            </a:r>
            <a:r>
              <a:rPr lang="en" sz="1200" i="1" dirty="0"/>
              <a:t>Enrique’s Journey. </a:t>
            </a:r>
            <a:r>
              <a:rPr lang="en" sz="1200" dirty="0"/>
              <a:t>Web. 26 March 2015.</a:t>
            </a:r>
            <a:r>
              <a:rPr lang="en" sz="1200" u="sng" dirty="0">
                <a:solidFill>
                  <a:schemeClr val="hlink"/>
                </a:solidFill>
                <a:hlinkClick r:id="rId3"/>
              </a:rPr>
              <a:t>http://www.enriquesjourney.com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200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200" dirty="0" smtClean="0"/>
              <a:t>Nazario</a:t>
            </a:r>
            <a:r>
              <a:rPr lang="en" sz="1200" dirty="0"/>
              <a:t>, Sonia. </a:t>
            </a:r>
            <a:r>
              <a:rPr lang="en" sz="1200" i="1" dirty="0"/>
              <a:t>Enrique’s Journey. </a:t>
            </a:r>
            <a:r>
              <a:rPr lang="en" sz="1200" dirty="0"/>
              <a:t>New York: Random House, 2014. Print.</a:t>
            </a: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200" dirty="0" smtClean="0"/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200" dirty="0" smtClean="0"/>
              <a:t>Nazario</a:t>
            </a:r>
            <a:r>
              <a:rPr lang="en" sz="1200" dirty="0"/>
              <a:t>, Sonia. </a:t>
            </a:r>
            <a:r>
              <a:rPr lang="en" sz="1200" i="1" dirty="0"/>
              <a:t>Enrique’s Journey: The True Story of a Boy Determined to Reunite with His Mother, Adapted for Young People. </a:t>
            </a:r>
            <a:r>
              <a:rPr lang="en" sz="1200" dirty="0"/>
              <a:t>New York: Ember, 2013. Print.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200" dirty="0" smtClean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200" dirty="0" smtClean="0"/>
              <a:t>Nazario</a:t>
            </a:r>
            <a:r>
              <a:rPr lang="en" sz="1200" dirty="0"/>
              <a:t>, Sonia. “The Heartache of an Immigrant Family.” </a:t>
            </a:r>
            <a:r>
              <a:rPr lang="en" sz="1200" i="1" dirty="0"/>
              <a:t>The New York Times.</a:t>
            </a:r>
            <a:r>
              <a:rPr lang="en" sz="1200" dirty="0"/>
              <a:t>14 Oct. 2013. Web. 26 March 2015.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175" y="1876350"/>
            <a:ext cx="4242624" cy="20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141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400" dirty="0"/>
              <a:t>El día de los </a:t>
            </a:r>
            <a:r>
              <a:rPr lang="en" sz="3400" dirty="0" smtClean="0"/>
              <a:t>niños / </a:t>
            </a:r>
            <a:r>
              <a:rPr lang="en" sz="3400" dirty="0"/>
              <a:t>El día de los libros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770801" y="1314449"/>
            <a:ext cx="2992199" cy="349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" sz="1800" dirty="0"/>
              <a:t>Founded by the author Pat Mora, </a:t>
            </a:r>
            <a:r>
              <a:rPr lang="en" sz="1800" i="1" dirty="0"/>
              <a:t>El día de los niños / El día de los libros</a:t>
            </a:r>
            <a:r>
              <a:rPr lang="en" sz="1800" dirty="0"/>
              <a:t> (Children’s Day / Book Day) is a year-long commitment to linking children and families to books. </a:t>
            </a:r>
          </a:p>
          <a:p>
            <a:pPr lvl="0" algn="just" rtl="0">
              <a:spcBef>
                <a:spcPts val="0"/>
              </a:spcBef>
              <a:buNone/>
            </a:pPr>
            <a:endParaRPr sz="1800" dirty="0"/>
          </a:p>
          <a:p>
            <a:pPr lvl="0" algn="just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The initiative celebrates the importance of bookjoy in young people’s daily lives</a:t>
            </a:r>
            <a:r>
              <a:rPr lang="en" sz="1800" dirty="0" smtClean="0"/>
              <a:t>.</a:t>
            </a:r>
            <a:endParaRPr lang="en" sz="1800" dirty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26" y="1781150"/>
            <a:ext cx="5314774" cy="25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373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Acknowledgements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11775" y="1634650"/>
            <a:ext cx="4164899" cy="294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b="1" dirty="0"/>
              <a:t>We thank the following generous supporters of Mining Books . . .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dirty="0"/>
              <a:t>Drs. Maggy Smith and Brian Yothers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dirty="0"/>
              <a:t>UTEP Department of English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dirty="0"/>
              <a:t>UTEP Library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dirty="0"/>
              <a:t>UTEP Office of University Communications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i="1" smtClean="0"/>
              <a:t>El </a:t>
            </a:r>
            <a:r>
              <a:rPr lang="en" sz="1600" i="1" dirty="0"/>
              <a:t>Paso Times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/>
              <a:t>Book Donors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dirty="0"/>
              <a:t>Books Are Gems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850" y="2004950"/>
            <a:ext cx="4612950" cy="23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51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Meet Sonia Nazario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631525" y="1200150"/>
            <a:ext cx="50552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Nazario is an award-winning journalist whose stories have tackled some of this country’s most intractable problems — hunger, drug addiction, immigration — and have won some of the most prestigious journalism and book awards.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A fluent Spanish speaker of Jewish ancestry whose personal history includes living in Argentina during the so-called dirty war, Nazario has spent 20 years reporting and writing about social issues for U.S. newspapers.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75" y="1325225"/>
            <a:ext cx="271462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6341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Journalist in Action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044575" y="1200150"/>
            <a:ext cx="3642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/>
              <a:t>Nazario is atop </a:t>
            </a:r>
            <a:r>
              <a:rPr lang="en" sz="1800" i="1"/>
              <a:t>El Tren de la Muerte</a:t>
            </a:r>
            <a:r>
              <a:rPr lang="en" sz="1800"/>
              <a:t> (The Train of Death) as it traverses the length of México for nearly a 1,450-mile journey.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This freight train line is also known as </a:t>
            </a:r>
            <a:r>
              <a:rPr lang="en" sz="1800" b="1" i="1"/>
              <a:t>La Bestia</a:t>
            </a:r>
            <a:r>
              <a:rPr lang="en" sz="1800"/>
              <a:t> (The Beast) and</a:t>
            </a:r>
            <a:r>
              <a:rPr lang="en" sz="1800" i="1"/>
              <a:t> </a:t>
            </a:r>
            <a:r>
              <a:rPr lang="en" sz="1800" b="1" i="1"/>
              <a:t>El Tren de los Desconocidos</a:t>
            </a:r>
            <a:r>
              <a:rPr lang="en" sz="1800" i="1"/>
              <a:t> </a:t>
            </a:r>
            <a:r>
              <a:rPr lang="en" sz="1800"/>
              <a:t>(The Train of the Unknowns).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25" y="1472087"/>
            <a:ext cx="4807400" cy="31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26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Meet Enrique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5500" y="1678525"/>
            <a:ext cx="3385500" cy="25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579325"/>
            <a:ext cx="23431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8550" y="1268725"/>
            <a:ext cx="276225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" y="1268725"/>
            <a:ext cx="2343149" cy="226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1327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Journey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031225" y="1200150"/>
            <a:ext cx="5684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525" y="1275312"/>
            <a:ext cx="5625589" cy="35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332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Selected Quotes (I)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“Sometimes the most powerful stories are simply told.”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—Sonia Nazario (2014)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“</a:t>
            </a:r>
            <a:r>
              <a:rPr lang="en" sz="1800" i="1"/>
              <a:t>Dame pico, mami.</a:t>
            </a:r>
            <a:r>
              <a:rPr lang="en" sz="1800"/>
              <a:t> Give me a kiss, mom.”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(Nazario 3)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Enrique marks his sixteenth birthday. All he wants is his mother. One Sunday, he and his friend José put train riding to the test. They leave for </a:t>
            </a:r>
            <a:r>
              <a:rPr lang="en" sz="1800" i="1"/>
              <a:t>el Norte</a:t>
            </a:r>
            <a:r>
              <a:rPr lang="en" sz="1800"/>
              <a:t>. (Nazario 37)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“Grandma, I’m leaving.” Enrique says. “I’m going to find my mom.”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(Nazario 43)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5" y="1276350"/>
            <a:ext cx="16859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9398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Selected Quotes (II)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The mothers share the same fears: Will their children forget them? </a:t>
            </a:r>
            <a:endParaRPr lang="en" sz="1800" dirty="0" smtClean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Will </a:t>
            </a:r>
            <a:r>
              <a:rPr lang="en" sz="1800" dirty="0"/>
              <a:t>they see their children again. (Nazario 155)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Enrique flares and begins to pack. Enrique says [to his mother Lourdes], </a:t>
            </a:r>
            <a:endParaRPr lang="en" sz="1800" dirty="0" smtClean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“</a:t>
            </a:r>
            <a:r>
              <a:rPr lang="en" sz="1800" dirty="0"/>
              <a:t>Who are you to me? I don’t even know you.” (Nazario 195)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“Always remember one of our first instincts should be compassion, </a:t>
            </a:r>
            <a:endParaRPr lang="en" sz="1800" dirty="0" smtClean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/>
              <a:t>to </a:t>
            </a:r>
            <a:r>
              <a:rPr lang="en" sz="1800" dirty="0"/>
              <a:t>put ourselves in other people’s shoes.”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—Sonia Nazario (2014)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95675"/>
            <a:ext cx="22002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0650" y="3530525"/>
            <a:ext cx="1553350" cy="15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834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Selected Quotes (III)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“</a:t>
            </a:r>
            <a:r>
              <a:rPr lang="en" sz="1800" i="1"/>
              <a:t>¡Allí va uno! </a:t>
            </a:r>
            <a:r>
              <a:rPr lang="en" sz="1800"/>
              <a:t>There’s one!”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Enrique looks down [from the train he’s riding]. There are the same woman and boy. They are heaving a blue plastic bag. This time the bundle lands squarely in his arms. “</a:t>
            </a:r>
            <a:r>
              <a:rPr lang="en" sz="1800" i="1"/>
              <a:t>¡Gracias! ¡Adiós!” </a:t>
            </a:r>
            <a:r>
              <a:rPr lang="en" sz="1800"/>
              <a:t>He calls into the darkness. He isn’t sure the strangers, who pass by in a flash, even heard him.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He opens the bag. Inside are half a dozen rolls of bread.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(Nazario 104)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775" y="3179543"/>
            <a:ext cx="2868224" cy="196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23312"/>
            <a:ext cx="28098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546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Meet Lourdes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326975" y="1504950"/>
            <a:ext cx="4207500" cy="172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Lourdes, Enrique’s mother, stands outside a college classroom in Jacksonville, Florida, where she studies. </a:t>
            </a:r>
            <a:r>
              <a:rPr lang="en" sz="1800" dirty="0" smtClean="0"/>
              <a:t> (</a:t>
            </a:r>
            <a:r>
              <a:rPr lang="en" sz="1800" dirty="0"/>
              <a:t>2013)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21654"/>
          <a:stretch/>
        </p:blipFill>
        <p:spPr>
          <a:xfrm>
            <a:off x="468799" y="1358762"/>
            <a:ext cx="3560525" cy="340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7002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770</Words>
  <Application>Microsoft Office PowerPoint</Application>
  <PresentationFormat>On-screen Show (16:9)</PresentationFormat>
  <Paragraphs>76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biz</vt:lpstr>
      <vt:lpstr>Mining Books</vt:lpstr>
      <vt:lpstr>Meet Sonia Nazario</vt:lpstr>
      <vt:lpstr>Journalist in Action</vt:lpstr>
      <vt:lpstr>Meet Enrique</vt:lpstr>
      <vt:lpstr>The Journey</vt:lpstr>
      <vt:lpstr>Selected Quotes (I)</vt:lpstr>
      <vt:lpstr>Selected Quotes (II)</vt:lpstr>
      <vt:lpstr>Selected Quotes (III)</vt:lpstr>
      <vt:lpstr>Meet Lourdes</vt:lpstr>
      <vt:lpstr>Authors on Enrique’s Journey</vt:lpstr>
      <vt:lpstr>The Heartache of an Immigrant Family</vt:lpstr>
      <vt:lpstr>Works Cited</vt:lpstr>
      <vt:lpstr>El día de los niños / El día de los libros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Books</dc:title>
  <dc:creator>R. Joseph Rodriguez</dc:creator>
  <cp:lastModifiedBy>R. Joseph Rodriguez</cp:lastModifiedBy>
  <cp:revision>5</cp:revision>
  <dcterms:modified xsi:type="dcterms:W3CDTF">2015-04-28T17:49:55Z</dcterms:modified>
</cp:coreProperties>
</file>